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bookmarkIdSeed="2">
  <p:sldMasterIdLst>
    <p:sldMasterId id="2147483650" r:id="rId1"/>
  </p:sldMasterIdLst>
  <p:notesMasterIdLst>
    <p:notesMasterId r:id="rId40"/>
  </p:notesMasterIdLst>
  <p:handoutMasterIdLst>
    <p:handoutMasterId r:id="rId41"/>
  </p:handoutMasterIdLst>
  <p:sldIdLst>
    <p:sldId id="259" r:id="rId2"/>
    <p:sldId id="261" r:id="rId3"/>
    <p:sldId id="263" r:id="rId4"/>
    <p:sldId id="264" r:id="rId5"/>
    <p:sldId id="345" r:id="rId6"/>
    <p:sldId id="266" r:id="rId7"/>
    <p:sldId id="334" r:id="rId8"/>
    <p:sldId id="343" r:id="rId9"/>
    <p:sldId id="279" r:id="rId10"/>
    <p:sldId id="344" r:id="rId11"/>
    <p:sldId id="346" r:id="rId12"/>
    <p:sldId id="347" r:id="rId13"/>
    <p:sldId id="298" r:id="rId14"/>
    <p:sldId id="324" r:id="rId15"/>
    <p:sldId id="322" r:id="rId16"/>
    <p:sldId id="280" r:id="rId17"/>
    <p:sldId id="335" r:id="rId18"/>
    <p:sldId id="299" r:id="rId19"/>
    <p:sldId id="325" r:id="rId20"/>
    <p:sldId id="326" r:id="rId21"/>
    <p:sldId id="336" r:id="rId22"/>
    <p:sldId id="327" r:id="rId23"/>
    <p:sldId id="328" r:id="rId24"/>
    <p:sldId id="329" r:id="rId25"/>
    <p:sldId id="330" r:id="rId26"/>
    <p:sldId id="331" r:id="rId27"/>
    <p:sldId id="332" r:id="rId28"/>
    <p:sldId id="333" r:id="rId29"/>
    <p:sldId id="337" r:id="rId30"/>
    <p:sldId id="338" r:id="rId31"/>
    <p:sldId id="339" r:id="rId32"/>
    <p:sldId id="340" r:id="rId33"/>
    <p:sldId id="341" r:id="rId34"/>
    <p:sldId id="342" r:id="rId35"/>
    <p:sldId id="348" r:id="rId36"/>
    <p:sldId id="278" r:id="rId37"/>
    <p:sldId id="321" r:id="rId38"/>
    <p:sldId id="277" r:id="rId39"/>
  </p:sldIdLst>
  <p:sldSz cx="9144000" cy="6858000" type="screen4x3"/>
  <p:notesSz cx="6805613" cy="9939338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772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74" autoAdjust="0"/>
    <p:restoredTop sz="94671" autoAdjust="0"/>
  </p:normalViewPr>
  <p:slideViewPr>
    <p:cSldViewPr>
      <p:cViewPr>
        <p:scale>
          <a:sx n="94" d="100"/>
          <a:sy n="94" d="100"/>
        </p:scale>
        <p:origin x="-2268" y="-4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invertIfNegative val="0"/>
          <c:dPt>
            <c:idx val="5"/>
            <c:invertIfNegative val="0"/>
            <c:bubble3D val="0"/>
            <c:spPr>
              <a:solidFill>
                <a:srgbClr val="01AE00"/>
              </a:solidFill>
            </c:spPr>
          </c:dPt>
          <c:dPt>
            <c:idx val="8"/>
            <c:invertIfNegative val="0"/>
            <c:bubble3D val="0"/>
            <c:spPr>
              <a:solidFill>
                <a:srgbClr val="FF0000"/>
              </a:solidFill>
            </c:spPr>
          </c:dPt>
          <c:cat>
            <c:strRef>
              <c:f>'Table 6A.25'!$P$27:$X$27</c:f>
              <c:strCache>
                <c:ptCount val="9"/>
                <c:pt idx="0">
                  <c:v>NSW</c:v>
                </c:pt>
                <c:pt idx="1">
                  <c:v>Vic</c:v>
                </c:pt>
                <c:pt idx="2">
                  <c:v>Qld</c:v>
                </c:pt>
                <c:pt idx="3">
                  <c:v>WA</c:v>
                </c:pt>
                <c:pt idx="4">
                  <c:v>SA</c:v>
                </c:pt>
                <c:pt idx="5">
                  <c:v>Tas </c:v>
                </c:pt>
                <c:pt idx="6">
                  <c:v>ACT </c:v>
                </c:pt>
                <c:pt idx="7">
                  <c:v>NT </c:v>
                </c:pt>
                <c:pt idx="8">
                  <c:v>Aust</c:v>
                </c:pt>
              </c:strCache>
            </c:strRef>
          </c:cat>
          <c:val>
            <c:numRef>
              <c:f>'Table 6A.25'!$P$29:$X$29</c:f>
              <c:numCache>
                <c:formatCode>0.0</c:formatCode>
                <c:ptCount val="9"/>
                <c:pt idx="0">
                  <c:v>164.56065358743348</c:v>
                </c:pt>
                <c:pt idx="1">
                  <c:v>131.0967640987256</c:v>
                </c:pt>
                <c:pt idx="2">
                  <c:v>128.47311288060229</c:v>
                </c:pt>
                <c:pt idx="3">
                  <c:v>147.20360039379352</c:v>
                </c:pt>
                <c:pt idx="4">
                  <c:v>153.71143409086619</c:v>
                </c:pt>
                <c:pt idx="5">
                  <c:v>50.924475086179797</c:v>
                </c:pt>
                <c:pt idx="6">
                  <c:v>118.7671206635632</c:v>
                </c:pt>
                <c:pt idx="7">
                  <c:v>181.1688650226767</c:v>
                </c:pt>
                <c:pt idx="8">
                  <c:v>143.18393793538388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5354752"/>
        <c:axId val="89489408"/>
      </c:barChart>
      <c:catAx>
        <c:axId val="85354752"/>
        <c:scaling>
          <c:orientation val="minMax"/>
        </c:scaling>
        <c:delete val="0"/>
        <c:axPos val="b"/>
        <c:majorTickMark val="out"/>
        <c:minorTickMark val="none"/>
        <c:tickLblPos val="nextTo"/>
        <c:crossAx val="89489408"/>
        <c:crosses val="autoZero"/>
        <c:auto val="1"/>
        <c:lblAlgn val="ctr"/>
        <c:lblOffset val="100"/>
        <c:noMultiLvlLbl val="0"/>
      </c:catAx>
      <c:valAx>
        <c:axId val="89489408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85354752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0146834191420687"/>
          <c:y val="2.4461297229600752E-2"/>
          <c:w val="0.89402754178454502"/>
          <c:h val="0.74577414378200402"/>
        </c:manualLayout>
      </c:layout>
      <c:lineChart>
        <c:grouping val="standard"/>
        <c:varyColors val="0"/>
        <c:ser>
          <c:idx val="0"/>
          <c:order val="0"/>
          <c:marker>
            <c:symbol val="none"/>
          </c:marker>
          <c:cat>
            <c:strRef>
              <c:f>Offences!$B$36:$P$36</c:f>
              <c:strCache>
                <c:ptCount val="15"/>
                <c:pt idx="0">
                  <c:v>1998-1999</c:v>
                </c:pt>
                <c:pt idx="1">
                  <c:v>1999-2000</c:v>
                </c:pt>
                <c:pt idx="2">
                  <c:v>2000-2001</c:v>
                </c:pt>
                <c:pt idx="3">
                  <c:v>2001-2002</c:v>
                </c:pt>
                <c:pt idx="4">
                  <c:v>2002-2003</c:v>
                </c:pt>
                <c:pt idx="5">
                  <c:v>2003-2004</c:v>
                </c:pt>
                <c:pt idx="6">
                  <c:v>2004-2005</c:v>
                </c:pt>
                <c:pt idx="7">
                  <c:v>2005-2006</c:v>
                </c:pt>
                <c:pt idx="8">
                  <c:v>2006-2007</c:v>
                </c:pt>
                <c:pt idx="9">
                  <c:v>2007-2008</c:v>
                </c:pt>
                <c:pt idx="10">
                  <c:v>2008-09</c:v>
                </c:pt>
                <c:pt idx="11">
                  <c:v>2009-10</c:v>
                </c:pt>
                <c:pt idx="12">
                  <c:v>2010-11</c:v>
                </c:pt>
                <c:pt idx="13">
                  <c:v>2011-12</c:v>
                </c:pt>
                <c:pt idx="14">
                  <c:v>2012-13</c:v>
                </c:pt>
              </c:strCache>
            </c:strRef>
          </c:cat>
          <c:val>
            <c:numRef>
              <c:f>Offences!$B$50:$P$50</c:f>
              <c:numCache>
                <c:formatCode>General</c:formatCode>
                <c:ptCount val="15"/>
                <c:pt idx="0">
                  <c:v>773</c:v>
                </c:pt>
                <c:pt idx="1">
                  <c:v>817</c:v>
                </c:pt>
                <c:pt idx="2">
                  <c:v>813</c:v>
                </c:pt>
                <c:pt idx="3">
                  <c:v>919</c:v>
                </c:pt>
                <c:pt idx="4">
                  <c:v>736</c:v>
                </c:pt>
                <c:pt idx="5">
                  <c:v>670</c:v>
                </c:pt>
                <c:pt idx="6">
                  <c:v>695</c:v>
                </c:pt>
                <c:pt idx="7">
                  <c:v>683</c:v>
                </c:pt>
                <c:pt idx="8">
                  <c:v>704</c:v>
                </c:pt>
                <c:pt idx="9">
                  <c:v>542</c:v>
                </c:pt>
                <c:pt idx="10">
                  <c:v>527</c:v>
                </c:pt>
                <c:pt idx="11">
                  <c:v>517</c:v>
                </c:pt>
                <c:pt idx="12">
                  <c:v>529</c:v>
                </c:pt>
                <c:pt idx="13">
                  <c:v>451</c:v>
                </c:pt>
                <c:pt idx="14">
                  <c:v>492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0003712"/>
        <c:axId val="89956352"/>
      </c:lineChart>
      <c:catAx>
        <c:axId val="90003712"/>
        <c:scaling>
          <c:orientation val="minMax"/>
        </c:scaling>
        <c:delete val="0"/>
        <c:axPos val="b"/>
        <c:majorTickMark val="out"/>
        <c:minorTickMark val="none"/>
        <c:tickLblPos val="nextTo"/>
        <c:crossAx val="89956352"/>
        <c:crosses val="autoZero"/>
        <c:auto val="1"/>
        <c:lblAlgn val="ctr"/>
        <c:lblOffset val="100"/>
        <c:noMultiLvlLbl val="0"/>
      </c:catAx>
      <c:valAx>
        <c:axId val="899563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0003712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450" y="0"/>
            <a:ext cx="2949575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450" y="9440863"/>
            <a:ext cx="2949575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8886C9A-5F33-46A0-B94C-1564FF7282DD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691842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4450" y="0"/>
            <a:ext cx="2949575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7288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21225"/>
            <a:ext cx="5443537" cy="44719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noProof="0" smtClean="0"/>
              <a:t>Click to edit Master text styles</a:t>
            </a:r>
          </a:p>
          <a:p>
            <a:pPr lvl="1"/>
            <a:r>
              <a:rPr lang="en-AU" noProof="0" smtClean="0"/>
              <a:t>Second level</a:t>
            </a:r>
          </a:p>
          <a:p>
            <a:pPr lvl="2"/>
            <a:r>
              <a:rPr lang="en-AU" noProof="0" smtClean="0"/>
              <a:t>Third level</a:t>
            </a:r>
          </a:p>
          <a:p>
            <a:pPr lvl="3"/>
            <a:r>
              <a:rPr lang="en-AU" noProof="0" smtClean="0"/>
              <a:t>Fourth level</a:t>
            </a:r>
          </a:p>
          <a:p>
            <a:pPr lvl="4"/>
            <a:r>
              <a:rPr lang="en-AU" noProof="0" smtClean="0"/>
              <a:t>Fifth level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450" y="9440863"/>
            <a:ext cx="2949575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FB39CA9-9F12-41FF-AC9D-C76BC570495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454590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4A03646-0A24-4B55-81E7-DA023CD98F35}" type="slidenum">
              <a:rPr lang="en-AU" smtClean="0"/>
              <a:pPr/>
              <a:t>0</a:t>
            </a:fld>
            <a:endParaRPr lang="en-AU" smtClean="0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PP title b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65747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noProof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1325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67727C"/>
                </a:solidFill>
              </a:defRPr>
            </a:lvl1pPr>
          </a:lstStyle>
          <a:p>
            <a:pPr lvl="0"/>
            <a:r>
              <a:rPr lang="en-AU" noProof="0" smtClean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357916-0ABC-4BCF-B7C7-4EEC8855D31B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95B664-807B-4AB0-8B3A-8FBA4FB7287F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478F07-4275-401B-910C-F1D1E618F647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EF94DE-89DE-4D3E-B862-D80F6C58E20E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F2A4FF-CB78-4C01-B671-8C9CDE88C93C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18EF05-E3CC-4B9E-81B8-4B68131510E7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A1D634-8EFF-4DFA-88EB-F6C7041CBCDE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5C1A2-5556-429F-A06E-1F05180ED421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17688D-E40D-4814-9EDF-C09F236EF26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A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617BF7-EDC7-4C77-87A4-27558D0F7547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PP page bg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53188"/>
            <a:ext cx="2133600" cy="3603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67727C"/>
                </a:solidFill>
                <a:latin typeface="Chantilly-Light" pitchFamily="2" charset="0"/>
              </a:defRPr>
            </a:lvl1pPr>
          </a:lstStyle>
          <a:p>
            <a:pPr>
              <a:defRPr/>
            </a:pPr>
            <a:fld id="{7AC5065B-274D-4CC0-9185-6161DA41C0D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67727C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67727C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67727C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67727C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67727C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rgbClr val="67727C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rgbClr val="67727C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rgbClr val="67727C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rgbClr val="67727C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AU" sz="3600" b="1" dirty="0" smtClean="0">
                <a:solidFill>
                  <a:schemeClr val="tx1"/>
                </a:solidFill>
              </a:rPr>
              <a:t>Performance audit</a:t>
            </a:r>
            <a:endParaRPr lang="en-US" sz="3600" b="1" dirty="0" smtClean="0">
              <a:solidFill>
                <a:schemeClr val="tx1"/>
              </a:solidFill>
            </a:endParaRP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640" y="3933056"/>
            <a:ext cx="6400800" cy="1752600"/>
          </a:xfrm>
        </p:spPr>
        <p:txBody>
          <a:bodyPr/>
          <a:lstStyle/>
          <a:p>
            <a:pPr eaLnBrk="1" hangingPunct="1"/>
            <a:r>
              <a:rPr lang="en-AU" b="1" i="1" dirty="0" smtClean="0">
                <a:solidFill>
                  <a:schemeClr val="tx1"/>
                </a:solidFill>
              </a:rPr>
              <a:t>Police responses to serious crime</a:t>
            </a:r>
          </a:p>
          <a:p>
            <a:pPr algn="l" eaLnBrk="1" hangingPunct="1">
              <a:spcBef>
                <a:spcPts val="768"/>
              </a:spcBef>
              <a:spcAft>
                <a:spcPts val="0"/>
              </a:spcAft>
            </a:pPr>
            <a:r>
              <a:rPr lang="en-AU" dirty="0" smtClean="0"/>
              <a:t>Report of the</a:t>
            </a:r>
          </a:p>
          <a:p>
            <a:pPr algn="l" eaLnBrk="1" hangingPunct="1">
              <a:spcBef>
                <a:spcPts val="768"/>
              </a:spcBef>
              <a:spcAft>
                <a:spcPts val="0"/>
              </a:spcAft>
            </a:pPr>
            <a:r>
              <a:rPr lang="en-AU" dirty="0" smtClean="0"/>
              <a:t>Auditor-General </a:t>
            </a:r>
            <a:endParaRPr lang="en-AU" dirty="0"/>
          </a:p>
          <a:p>
            <a:pPr algn="l" eaLnBrk="1" hangingPunct="1">
              <a:spcBef>
                <a:spcPts val="768"/>
              </a:spcBef>
              <a:spcAft>
                <a:spcPts val="0"/>
              </a:spcAft>
            </a:pPr>
            <a:r>
              <a:rPr lang="en-AU" dirty="0"/>
              <a:t>No. 7</a:t>
            </a:r>
            <a:r>
              <a:rPr lang="en-AU" dirty="0" smtClean="0"/>
              <a:t> </a:t>
            </a:r>
            <a:r>
              <a:rPr lang="en-AU" dirty="0"/>
              <a:t>of </a:t>
            </a:r>
            <a:r>
              <a:rPr lang="en-AU" dirty="0" smtClean="0"/>
              <a:t>2013–14</a:t>
            </a:r>
            <a:endParaRPr lang="en-AU" dirty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3200" dirty="0" smtClean="0"/>
              <a:t>Criterion 1 – Police investigations (#3)</a:t>
            </a:r>
            <a:endParaRPr lang="en-AU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pPr marL="457200" lvl="1" indent="0" eaLnBrk="1" hangingPunct="1">
              <a:buNone/>
            </a:pPr>
            <a:r>
              <a:rPr lang="en-AU" sz="2600" i="1" dirty="0" smtClean="0"/>
              <a:t>Tasmanian Serious Crime Clearance Rate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endParaRPr lang="en-AU" sz="2600" dirty="0"/>
          </a:p>
          <a:p>
            <a:pPr lvl="1" eaLnBrk="1" hangingPunct="1">
              <a:buFont typeface="Arial" panose="020B0604020202020204" pitchFamily="34" charset="0"/>
              <a:buChar char="•"/>
            </a:pPr>
            <a:endParaRPr lang="en-AU" sz="2600" dirty="0" smtClean="0"/>
          </a:p>
          <a:p>
            <a:pPr lvl="1" eaLnBrk="1" hangingPunct="1">
              <a:buFont typeface="Arial" panose="020B0604020202020204" pitchFamily="34" charset="0"/>
              <a:buChar char="•"/>
            </a:pPr>
            <a:endParaRPr lang="en-AU" sz="2600" dirty="0"/>
          </a:p>
          <a:p>
            <a:pPr lvl="1" eaLnBrk="1" hangingPunct="1">
              <a:buFont typeface="Arial" panose="020B0604020202020204" pitchFamily="34" charset="0"/>
              <a:buChar char="•"/>
            </a:pPr>
            <a:endParaRPr lang="en-AU" sz="2600" dirty="0" smtClean="0"/>
          </a:p>
          <a:p>
            <a:pPr lvl="1" eaLnBrk="1" hangingPunct="1">
              <a:buFont typeface="Arial" panose="020B0604020202020204" pitchFamily="34" charset="0"/>
              <a:buChar char="•"/>
            </a:pPr>
            <a:endParaRPr lang="en-AU" sz="2600" dirty="0"/>
          </a:p>
          <a:p>
            <a:pPr lvl="1" eaLnBrk="1" hangingPunct="1">
              <a:buFont typeface="Arial" panose="020B0604020202020204" pitchFamily="34" charset="0"/>
              <a:buChar char="•"/>
            </a:pPr>
            <a:endParaRPr lang="en-AU" sz="2600" dirty="0" smtClean="0"/>
          </a:p>
          <a:p>
            <a:pPr lvl="1" eaLnBrk="1" hangingPunct="1">
              <a:buFont typeface="Arial" panose="020B0604020202020204" pitchFamily="34" charset="0"/>
              <a:buChar char="•"/>
            </a:pPr>
            <a:endParaRPr lang="en-AU" sz="2600" dirty="0" smtClean="0"/>
          </a:p>
          <a:p>
            <a:pPr marL="457200" lvl="1" indent="0" eaLnBrk="1" hangingPunct="1">
              <a:buNone/>
            </a:pPr>
            <a:endParaRPr lang="en-AU" sz="2400" dirty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478F07-4275-401B-910C-F1D1E618F647}" type="slidenum">
              <a:rPr lang="en-AU" smtClean="0"/>
              <a:pPr>
                <a:defRPr/>
              </a:pPr>
              <a:t>9</a:t>
            </a:fld>
            <a:endParaRPr lang="en-A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4294" y="1988840"/>
            <a:ext cx="6279768" cy="36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6885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3200" dirty="0"/>
              <a:t>Criterion 1 – Police investigations </a:t>
            </a:r>
            <a:r>
              <a:rPr lang="en-AU" sz="3200" dirty="0" smtClean="0"/>
              <a:t>(#</a:t>
            </a:r>
            <a:r>
              <a:rPr lang="en-AU" sz="3200" dirty="0"/>
              <a:t>4</a:t>
            </a:r>
            <a:r>
              <a:rPr lang="en-AU" sz="3200" dirty="0" smtClean="0"/>
              <a:t>)</a:t>
            </a:r>
            <a:endParaRPr lang="en-AU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i="1" dirty="0" smtClean="0"/>
              <a:t>Robbery percentage finalised after 30 days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478F07-4275-401B-910C-F1D1E618F647}" type="slidenum">
              <a:rPr lang="en-AU" smtClean="0"/>
              <a:pPr>
                <a:defRPr/>
              </a:pPr>
              <a:t>10</a:t>
            </a:fld>
            <a:endParaRPr lang="en-AU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324" y="2420888"/>
            <a:ext cx="5472988" cy="3549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09485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3200" dirty="0"/>
              <a:t>Criterion 1 – Police investigations </a:t>
            </a:r>
            <a:r>
              <a:rPr lang="en-AU" sz="3200" dirty="0" smtClean="0"/>
              <a:t>(#5)</a:t>
            </a:r>
            <a:endParaRPr lang="en-AU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i="1" dirty="0" smtClean="0"/>
              <a:t>Homicide </a:t>
            </a:r>
            <a:r>
              <a:rPr lang="en-AU" i="1" dirty="0"/>
              <a:t>percentage finalised after 30 days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478F07-4275-401B-910C-F1D1E618F647}" type="slidenum">
              <a:rPr lang="en-AU" smtClean="0"/>
              <a:pPr>
                <a:defRPr/>
              </a:pPr>
              <a:t>11</a:t>
            </a:fld>
            <a:endParaRPr lang="en-A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204864"/>
            <a:ext cx="5733477" cy="3749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50328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3200" dirty="0"/>
              <a:t>Criterion 1: </a:t>
            </a:r>
            <a:r>
              <a:rPr lang="en-AU" sz="3200" dirty="0" smtClean="0"/>
              <a:t>Police investigations</a:t>
            </a:r>
            <a:r>
              <a:rPr lang="en-AU" sz="2400" dirty="0"/>
              <a:t>	</a:t>
            </a:r>
            <a:r>
              <a:rPr lang="en-AU" sz="3200" dirty="0" smtClean="0"/>
              <a:t>(#6)</a:t>
            </a:r>
            <a:endParaRPr lang="en-AU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713387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AU" sz="3000" i="1" dirty="0" smtClean="0"/>
              <a:t>Cleared cases not going to trial – police mistakes</a:t>
            </a:r>
          </a:p>
          <a:p>
            <a:pPr marL="0" indent="0" eaLnBrk="1" hangingPunct="1">
              <a:buNone/>
            </a:pPr>
            <a:endParaRPr lang="en-AU" sz="800" i="1" dirty="0"/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AU" sz="2600" dirty="0" smtClean="0"/>
              <a:t>Police clear cases before going to DPP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endParaRPr lang="en-AU" sz="800" dirty="0" smtClean="0"/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AU" sz="2600" dirty="0" smtClean="0"/>
              <a:t>DPP may not proceed – low likelihood of conviction, not in the public interest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endParaRPr lang="en-AU" sz="800" dirty="0" smtClean="0"/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AU" sz="2600" dirty="0"/>
              <a:t>A</a:t>
            </a:r>
            <a:r>
              <a:rPr lang="en-AU" sz="2600" dirty="0" smtClean="0"/>
              <a:t>ssessed whether police had been effective at gathering evidence and following correct procedures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endParaRPr lang="en-AU" sz="800" dirty="0" smtClean="0"/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AU" sz="2600" dirty="0" smtClean="0"/>
              <a:t>No cases where discharge was due to police errors</a:t>
            </a:r>
          </a:p>
          <a:p>
            <a:pPr lvl="2" eaLnBrk="1" hangingPunct="1"/>
            <a:endParaRPr lang="en-AU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478F07-4275-401B-910C-F1D1E618F647}" type="slidenum">
              <a:rPr lang="en-AU" smtClean="0"/>
              <a:pPr>
                <a:defRPr/>
              </a:pPr>
              <a:t>12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50169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3200" dirty="0"/>
              <a:t>Criterion 1: Police investigations	</a:t>
            </a:r>
            <a:r>
              <a:rPr lang="en-AU" sz="3200" dirty="0" smtClean="0"/>
              <a:t>(#7)</a:t>
            </a:r>
            <a:endParaRPr lang="en-AU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AU" sz="3000" i="1" dirty="0" smtClean="0"/>
              <a:t>Uncleared crimes – appropriate attention?</a:t>
            </a:r>
          </a:p>
          <a:p>
            <a:pPr marL="0" indent="0" eaLnBrk="1" hangingPunct="1">
              <a:buNone/>
            </a:pPr>
            <a:endParaRPr lang="en-AU" sz="800" i="1" dirty="0"/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AU" sz="2600" dirty="0" smtClean="0"/>
              <a:t>Assessed whether uncleared crimes receive appropriate attention 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AU" sz="2600" dirty="0"/>
              <a:t>M</a:t>
            </a:r>
            <a:r>
              <a:rPr lang="en-AU" sz="2600" dirty="0" smtClean="0"/>
              <a:t>ajority thoroughly investigated 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AU" sz="2600" dirty="0" smtClean="0"/>
              <a:t>Variety of investigative techniques used 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AU" sz="2600" dirty="0" smtClean="0"/>
              <a:t>One arson case – former volunteer firefighter 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AU" sz="2600" dirty="0"/>
              <a:t>A</a:t>
            </a:r>
            <a:r>
              <a:rPr lang="en-AU" sz="2600" dirty="0" smtClean="0"/>
              <a:t> problem with the OR, not the investigation</a:t>
            </a:r>
          </a:p>
          <a:p>
            <a:pPr marL="0" indent="0">
              <a:buNone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478F07-4275-401B-910C-F1D1E618F647}" type="slidenum">
              <a:rPr lang="en-AU" smtClean="0"/>
              <a:pPr>
                <a:defRPr/>
              </a:pPr>
              <a:t>13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61860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3200" dirty="0"/>
              <a:t>Criterion 1: Police investigations	</a:t>
            </a:r>
            <a:r>
              <a:rPr lang="en-AU" sz="3200" dirty="0" smtClean="0"/>
              <a:t>(#8)</a:t>
            </a:r>
            <a:endParaRPr lang="en-AU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752528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AU" sz="3000" i="1" dirty="0" smtClean="0"/>
              <a:t>Clearance rates – accuracy and consistency</a:t>
            </a:r>
          </a:p>
          <a:p>
            <a:pPr marL="0" indent="0" eaLnBrk="1" hangingPunct="1">
              <a:buNone/>
            </a:pPr>
            <a:endParaRPr lang="en-AU" sz="800" i="1" dirty="0" smtClean="0"/>
          </a:p>
          <a:p>
            <a:pPr marL="0" indent="0" eaLnBrk="1" hangingPunct="1">
              <a:buNone/>
            </a:pPr>
            <a:r>
              <a:rPr lang="en-AU" sz="2600" dirty="0"/>
              <a:t> </a:t>
            </a:r>
            <a:r>
              <a:rPr lang="en-AU" sz="2600" dirty="0" smtClean="0"/>
              <a:t>     1. Police manual – completion of ORs immediately 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AU" sz="2600" dirty="0"/>
              <a:t>R</a:t>
            </a:r>
            <a:r>
              <a:rPr lang="en-AU" sz="2600" dirty="0" smtClean="0"/>
              <a:t>emedied Jan 2012</a:t>
            </a:r>
            <a:endParaRPr lang="en-AU" sz="2600" dirty="0"/>
          </a:p>
          <a:p>
            <a:pPr lvl="1" eaLnBrk="1" hangingPunct="1">
              <a:buFont typeface="Arial" panose="020B0604020202020204" pitchFamily="34" charset="0"/>
              <a:buChar char="•"/>
            </a:pPr>
            <a:endParaRPr lang="en-AU" sz="800" b="1" dirty="0" smtClean="0"/>
          </a:p>
          <a:p>
            <a:pPr marL="457200" lvl="1" indent="0" eaLnBrk="1" hangingPunct="1">
              <a:buNone/>
            </a:pPr>
            <a:r>
              <a:rPr lang="en-AU" sz="2600" dirty="0" smtClean="0"/>
              <a:t>2. Crimes included in database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AU" sz="2600" dirty="0"/>
              <a:t>A</a:t>
            </a:r>
            <a:r>
              <a:rPr lang="en-AU" sz="2600" dirty="0" smtClean="0"/>
              <a:t>ll satisfactory</a:t>
            </a:r>
          </a:p>
          <a:p>
            <a:pPr marL="457200" lvl="1" indent="0" eaLnBrk="1" hangingPunct="1">
              <a:buNone/>
            </a:pPr>
            <a:endParaRPr lang="en-AU" sz="800" dirty="0" smtClean="0"/>
          </a:p>
          <a:p>
            <a:pPr marL="457200" lvl="1" indent="0" eaLnBrk="1" hangingPunct="1">
              <a:buNone/>
            </a:pPr>
            <a:r>
              <a:rPr lang="en-AU" sz="2600" dirty="0" smtClean="0"/>
              <a:t>3. Validation process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AU" sz="2600" dirty="0" smtClean="0"/>
              <a:t>Remedied Jan 2012</a:t>
            </a:r>
            <a:endParaRPr lang="en-AU" sz="2600" dirty="0"/>
          </a:p>
          <a:p>
            <a:pPr marL="0" indent="0" algn="ctr">
              <a:buNone/>
            </a:pPr>
            <a:endParaRPr lang="en-AU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478F07-4275-401B-910C-F1D1E618F647}" type="slidenum">
              <a:rPr lang="en-AU" smtClean="0"/>
              <a:pPr>
                <a:defRPr/>
              </a:pPr>
              <a:t>14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85710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FD5732B-8638-4439-B822-7994AF660AED}" type="slidenum">
              <a:rPr lang="en-AU" smtClean="0">
                <a:latin typeface="Chantilly-Light"/>
              </a:rPr>
              <a:pPr/>
              <a:t>15</a:t>
            </a:fld>
            <a:endParaRPr lang="en-AU" smtClean="0">
              <a:latin typeface="Chantilly-Light"/>
            </a:endParaRP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435280" cy="1143000"/>
          </a:xfrm>
        </p:spPr>
        <p:txBody>
          <a:bodyPr/>
          <a:lstStyle/>
          <a:p>
            <a:pPr eaLnBrk="1" hangingPunct="1"/>
            <a:r>
              <a:rPr lang="en-AU" sz="3200" dirty="0"/>
              <a:t>Criterion 1: Police investigations	</a:t>
            </a:r>
            <a:r>
              <a:rPr lang="en-AU" sz="3200" dirty="0" smtClean="0"/>
              <a:t>(#9)</a:t>
            </a:r>
            <a:endParaRPr lang="en-US" sz="2400" dirty="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196752"/>
            <a:ext cx="8229600" cy="4425504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AU" i="1" dirty="0" smtClean="0"/>
              <a:t>Following of own internal processes</a:t>
            </a:r>
          </a:p>
          <a:p>
            <a:pPr marL="0" indent="0" eaLnBrk="1" hangingPunct="1">
              <a:buNone/>
            </a:pPr>
            <a:endParaRPr lang="en-AU" sz="800" i="1" dirty="0" smtClean="0"/>
          </a:p>
          <a:p>
            <a:pPr eaLnBrk="1" hangingPunct="1"/>
            <a:r>
              <a:rPr lang="en-AU" dirty="0" smtClean="0"/>
              <a:t>Police Manual investigation procedures</a:t>
            </a:r>
          </a:p>
          <a:p>
            <a:pPr eaLnBrk="1" hangingPunct="1"/>
            <a:endParaRPr lang="en-AU" sz="800" dirty="0" smtClean="0"/>
          </a:p>
          <a:p>
            <a:pPr eaLnBrk="1" hangingPunct="1"/>
            <a:r>
              <a:rPr lang="en-AU" dirty="0" smtClean="0"/>
              <a:t>Six tests (i.e. sufficient inquiries; inquiries of defences; investigation plan)</a:t>
            </a:r>
          </a:p>
          <a:p>
            <a:pPr eaLnBrk="1" hangingPunct="1"/>
            <a:endParaRPr lang="en-AU" sz="800" dirty="0" smtClean="0"/>
          </a:p>
          <a:p>
            <a:pPr eaLnBrk="1" hangingPunct="1"/>
            <a:r>
              <a:rPr lang="en-AU" dirty="0" smtClean="0"/>
              <a:t>All satisfactory, except arson case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AU" sz="6000" dirty="0" smtClean="0"/>
              <a:t>Criterion 2</a:t>
            </a:r>
            <a:endParaRPr lang="en-AU" sz="6000" dirty="0"/>
          </a:p>
          <a:p>
            <a:pPr marL="0" indent="0" algn="ctr">
              <a:buNone/>
            </a:pPr>
            <a:r>
              <a:rPr lang="en-AU" sz="6000" dirty="0" smtClean="0"/>
              <a:t>Prosecution briefs</a:t>
            </a:r>
            <a:endParaRPr lang="en-AU" sz="6000" dirty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478F07-4275-401B-910C-F1D1E618F647}" type="slidenum">
              <a:rPr lang="en-AU" smtClean="0"/>
              <a:pPr>
                <a:defRPr/>
              </a:pPr>
              <a:t>16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82374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FD5732B-8638-4439-B822-7994AF660AED}" type="slidenum">
              <a:rPr lang="en-AU" smtClean="0">
                <a:latin typeface="Chantilly-Light"/>
              </a:rPr>
              <a:pPr/>
              <a:t>17</a:t>
            </a:fld>
            <a:endParaRPr lang="en-AU" smtClean="0">
              <a:latin typeface="Chantilly-Light"/>
            </a:endParaRP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435280" cy="1143000"/>
          </a:xfrm>
        </p:spPr>
        <p:txBody>
          <a:bodyPr/>
          <a:lstStyle/>
          <a:p>
            <a:pPr eaLnBrk="1" hangingPunct="1"/>
            <a:r>
              <a:rPr lang="en-AU" sz="3200" dirty="0" smtClean="0"/>
              <a:t>Criterion 2: Prosecution Briefs	#1	</a:t>
            </a:r>
            <a:endParaRPr lang="en-US" sz="2400" dirty="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12776"/>
            <a:ext cx="8229600" cy="456952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AU" i="1" dirty="0" smtClean="0"/>
              <a:t>Preparation of prosecution briefs</a:t>
            </a:r>
          </a:p>
          <a:p>
            <a:pPr marL="0" indent="0" eaLnBrk="1" hangingPunct="1">
              <a:buNone/>
            </a:pPr>
            <a:endParaRPr lang="en-AU" sz="800" i="1" dirty="0" smtClean="0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AU" dirty="0" smtClean="0"/>
              <a:t>Comprise brief, fact form, facts for prosecutor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endParaRPr lang="en-AU" sz="800" dirty="0" smtClean="0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AU" dirty="0" smtClean="0"/>
              <a:t>We applied three tests:</a:t>
            </a:r>
          </a:p>
          <a:p>
            <a:pPr lvl="1" eaLnBrk="1" hangingPunct="1"/>
            <a:r>
              <a:rPr lang="en-AU" dirty="0" smtClean="0"/>
              <a:t>Adequate for purpose</a:t>
            </a:r>
          </a:p>
          <a:p>
            <a:pPr lvl="1" eaLnBrk="1" hangingPunct="1"/>
            <a:r>
              <a:rPr lang="en-AU" dirty="0" smtClean="0"/>
              <a:t>Prepared in a timely manner</a:t>
            </a:r>
          </a:p>
          <a:p>
            <a:pPr lvl="1" eaLnBrk="1" hangingPunct="1"/>
            <a:r>
              <a:rPr lang="en-AU" dirty="0" smtClean="0"/>
              <a:t>Following own internal procedures</a:t>
            </a:r>
          </a:p>
          <a:p>
            <a:pPr marL="0" indent="0" eaLnBrk="1" hangingPunct="1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5782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3200" dirty="0"/>
              <a:t>Criterion 2: Prosecution Briefs	</a:t>
            </a:r>
            <a:r>
              <a:rPr lang="en-AU" sz="3200" dirty="0" smtClean="0"/>
              <a:t>#2</a:t>
            </a:r>
            <a:endParaRPr lang="en-AU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857403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AU" i="1" dirty="0" smtClean="0"/>
              <a:t>Adequate for purpose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dirty="0" smtClean="0"/>
              <a:t>Yes</a:t>
            </a:r>
          </a:p>
          <a:p>
            <a:pPr>
              <a:buFont typeface="Arial" panose="020B0604020202020204" pitchFamily="34" charset="0"/>
              <a:buChar char="•"/>
            </a:pPr>
            <a:endParaRPr lang="en-AU" sz="800" dirty="0" smtClean="0"/>
          </a:p>
          <a:p>
            <a:pPr marL="0" indent="0">
              <a:buNone/>
            </a:pPr>
            <a:r>
              <a:rPr lang="en-AU" dirty="0" smtClean="0"/>
              <a:t>2. </a:t>
            </a:r>
            <a:r>
              <a:rPr lang="en-AU" i="1" dirty="0" smtClean="0"/>
              <a:t>Prepared in a timely manner</a:t>
            </a:r>
          </a:p>
          <a:p>
            <a:r>
              <a:rPr lang="en-AU" dirty="0" smtClean="0"/>
              <a:t>Yes</a:t>
            </a:r>
          </a:p>
          <a:p>
            <a:pPr marL="0" indent="0">
              <a:buNone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478F07-4275-401B-910C-F1D1E618F647}" type="slidenum">
              <a:rPr lang="en-AU" smtClean="0"/>
              <a:pPr>
                <a:defRPr/>
              </a:pPr>
              <a:t>18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8109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2EFF142-9914-4E10-9426-852C9E9E8550}" type="slidenum">
              <a:rPr lang="en-AU" smtClean="0">
                <a:latin typeface="Chantilly-Light"/>
              </a:rPr>
              <a:pPr/>
              <a:t>1</a:t>
            </a:fld>
            <a:endParaRPr lang="en-AU" smtClean="0">
              <a:latin typeface="Chantilly-Light"/>
            </a:endParaRP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Why this audit?	</a:t>
            </a:r>
            <a:endParaRPr lang="en-US" sz="2400" dirty="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268760"/>
            <a:ext cx="8229600" cy="4525963"/>
          </a:xfrm>
        </p:spPr>
        <p:txBody>
          <a:bodyPr/>
          <a:lstStyle/>
          <a:p>
            <a:pPr eaLnBrk="1" hangingPunct="1">
              <a:spcBef>
                <a:spcPct val="70000"/>
              </a:spcBef>
            </a:pPr>
            <a:endParaRPr lang="en-AU" sz="600" dirty="0" smtClean="0"/>
          </a:p>
          <a:p>
            <a:pPr eaLnBrk="1" hangingPunct="1">
              <a:spcBef>
                <a:spcPct val="70000"/>
              </a:spcBef>
            </a:pPr>
            <a:r>
              <a:rPr lang="en-AU" dirty="0"/>
              <a:t>A</a:t>
            </a:r>
            <a:r>
              <a:rPr lang="en-AU" dirty="0" smtClean="0"/>
              <a:t>udit all public entities – Police’s “turn”</a:t>
            </a:r>
          </a:p>
          <a:p>
            <a:pPr eaLnBrk="1" hangingPunct="1">
              <a:spcBef>
                <a:spcPct val="70000"/>
              </a:spcBef>
            </a:pPr>
            <a:r>
              <a:rPr lang="en-AU" dirty="0"/>
              <a:t>A</a:t>
            </a:r>
            <a:r>
              <a:rPr lang="en-AU" dirty="0" smtClean="0"/>
              <a:t>round 500 serious crimes per year</a:t>
            </a:r>
          </a:p>
          <a:p>
            <a:pPr eaLnBrk="1" hangingPunct="1">
              <a:spcBef>
                <a:spcPct val="70000"/>
              </a:spcBef>
            </a:pPr>
            <a:r>
              <a:rPr lang="en-AU" dirty="0" smtClean="0"/>
              <a:t>Included on TAO’s </a:t>
            </a:r>
            <a:r>
              <a:rPr lang="en-AU" i="1" dirty="0" smtClean="0"/>
              <a:t>Annual Plan </a:t>
            </a:r>
            <a:r>
              <a:rPr lang="en-AU" i="1" dirty="0"/>
              <a:t>of </a:t>
            </a:r>
            <a:r>
              <a:rPr lang="en-AU" i="1" dirty="0" smtClean="0"/>
              <a:t>Work</a:t>
            </a:r>
          </a:p>
          <a:p>
            <a:pPr marL="857250" lvl="1" indent="-457200" eaLnBrk="1" hangingPunct="1">
              <a:spcBef>
                <a:spcPct val="70000"/>
              </a:spcBef>
            </a:pPr>
            <a:r>
              <a:rPr lang="en-AU" dirty="0" smtClean="0"/>
              <a:t>endorsed by Public Accounts Committee</a:t>
            </a:r>
          </a:p>
          <a:p>
            <a:pPr marL="857250" lvl="1" indent="-457200" eaLnBrk="1" hangingPunct="1">
              <a:spcBef>
                <a:spcPct val="70000"/>
              </a:spcBef>
            </a:pPr>
            <a:r>
              <a:rPr lang="en-AU" dirty="0" smtClean="0"/>
              <a:t>publicly disclosed</a:t>
            </a:r>
          </a:p>
          <a:p>
            <a:pPr eaLnBrk="1" hangingPunct="1">
              <a:spcBef>
                <a:spcPct val="70000"/>
              </a:spcBef>
            </a:pPr>
            <a:endParaRPr lang="en-AU" sz="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3200" dirty="0" smtClean="0"/>
              <a:t>Criterion 2 - Prosecution Briefs 	#3</a:t>
            </a:r>
            <a:endParaRPr lang="en-AU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70080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AU" dirty="0" smtClean="0"/>
              <a:t>3. </a:t>
            </a:r>
            <a:r>
              <a:rPr lang="en-AU" i="1" dirty="0" smtClean="0"/>
              <a:t>Follow internal procedures</a:t>
            </a:r>
          </a:p>
          <a:p>
            <a:pPr marL="0" indent="0">
              <a:buNone/>
            </a:pPr>
            <a:endParaRPr lang="en-AU" sz="800" i="1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AU" dirty="0" smtClean="0"/>
              <a:t>Detective Inspector check – Police Manual</a:t>
            </a:r>
          </a:p>
          <a:p>
            <a:pPr>
              <a:buFont typeface="Arial" panose="020B0604020202020204" pitchFamily="34" charset="0"/>
              <a:buChar char="•"/>
            </a:pPr>
            <a:endParaRPr lang="en-AU" sz="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AU" dirty="0" smtClean="0"/>
              <a:t>43 percent of files</a:t>
            </a:r>
            <a:r>
              <a:rPr lang="en-AU" b="1" dirty="0" smtClean="0"/>
              <a:t> </a:t>
            </a:r>
            <a:r>
              <a:rPr lang="en-AU" dirty="0"/>
              <a:t>–</a:t>
            </a:r>
            <a:r>
              <a:rPr lang="en-AU" dirty="0" smtClean="0"/>
              <a:t> letter showing checks</a:t>
            </a:r>
          </a:p>
          <a:p>
            <a:pPr>
              <a:buFont typeface="Arial" panose="020B0604020202020204" pitchFamily="34" charset="0"/>
              <a:buChar char="•"/>
            </a:pPr>
            <a:endParaRPr lang="en-AU" sz="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AU" b="1" dirty="0" smtClean="0"/>
              <a:t>Recommendation 1</a:t>
            </a:r>
            <a:r>
              <a:rPr lang="en-AU" dirty="0" smtClean="0"/>
              <a:t> </a:t>
            </a:r>
            <a:r>
              <a:rPr lang="en-AU" b="1" dirty="0" smtClean="0"/>
              <a:t>– all files be checked and DPP correspondence include statement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478F07-4275-401B-910C-F1D1E618F647}" type="slidenum">
              <a:rPr lang="en-AU" smtClean="0"/>
              <a:pPr>
                <a:defRPr/>
              </a:pPr>
              <a:t>19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19403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AU" sz="5400" dirty="0" smtClean="0"/>
              <a:t>Criterion 3</a:t>
            </a:r>
            <a:endParaRPr lang="en-AU" sz="5400" dirty="0"/>
          </a:p>
          <a:p>
            <a:pPr marL="0" indent="0" algn="ctr">
              <a:buNone/>
            </a:pPr>
            <a:r>
              <a:rPr lang="en-AU" sz="5400" dirty="0" smtClean="0"/>
              <a:t>Crime prevention programs</a:t>
            </a:r>
            <a:endParaRPr lang="en-AU" sz="5400" dirty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478F07-4275-401B-910C-F1D1E618F647}" type="slidenum">
              <a:rPr lang="en-AU" smtClean="0"/>
              <a:pPr>
                <a:defRPr/>
              </a:pPr>
              <a:t>20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7811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3200" dirty="0" smtClean="0"/>
              <a:t>Criterion 3 - Crime prevention (#1)</a:t>
            </a:r>
            <a:endParaRPr lang="en-AU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i="1" dirty="0" smtClean="0"/>
              <a:t>Prevention can include front-line policing and crime prevention programs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dirty="0"/>
              <a:t>R</a:t>
            </a:r>
            <a:r>
              <a:rPr lang="en-AU" dirty="0" smtClean="0"/>
              <a:t>eviewed effectiveness by asking:</a:t>
            </a:r>
          </a:p>
          <a:p>
            <a:pPr lvl="1" indent="-342900">
              <a:buFontTx/>
              <a:buChar char="-"/>
            </a:pPr>
            <a:r>
              <a:rPr lang="en-AU" dirty="0"/>
              <a:t>C</a:t>
            </a:r>
            <a:r>
              <a:rPr lang="en-AU" dirty="0" smtClean="0"/>
              <a:t>rime levels compared to other jurisdictions? </a:t>
            </a:r>
          </a:p>
          <a:p>
            <a:pPr lvl="1" indent="-342900">
              <a:buFontTx/>
              <a:buChar char="-"/>
            </a:pPr>
            <a:r>
              <a:rPr lang="en-AU" dirty="0"/>
              <a:t>P</a:t>
            </a:r>
            <a:r>
              <a:rPr lang="en-AU" dirty="0" smtClean="0"/>
              <a:t>olice reduced crimes over time?</a:t>
            </a:r>
          </a:p>
          <a:p>
            <a:pPr lvl="1" indent="-342900">
              <a:buFontTx/>
              <a:buChar char="-"/>
            </a:pPr>
            <a:r>
              <a:rPr lang="en-AU" dirty="0"/>
              <a:t>P</a:t>
            </a:r>
            <a:r>
              <a:rPr lang="en-AU" dirty="0" smtClean="0"/>
              <a:t>revention - evidence-based, effective, raised awareness?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478F07-4275-401B-910C-F1D1E618F647}" type="slidenum">
              <a:rPr lang="en-AU" smtClean="0"/>
              <a:pPr>
                <a:defRPr/>
              </a:pPr>
              <a:t>21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74058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3200" dirty="0" smtClean="0"/>
              <a:t>Criterion 3 - Crime prevention</a:t>
            </a:r>
            <a:r>
              <a:rPr lang="en-AU" sz="3200" dirty="0"/>
              <a:t> </a:t>
            </a:r>
            <a:r>
              <a:rPr lang="en-AU" sz="3200" dirty="0" smtClean="0"/>
              <a:t>(#2)</a:t>
            </a:r>
            <a:endParaRPr lang="en-AU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/>
          <a:lstStyle/>
          <a:p>
            <a:pPr marL="0" lvl="1" indent="0">
              <a:buNone/>
            </a:pPr>
            <a:r>
              <a:rPr lang="en-AU" i="1" dirty="0"/>
              <a:t>L</a:t>
            </a:r>
            <a:r>
              <a:rPr lang="en-AU" i="1" dirty="0" smtClean="0"/>
              <a:t>evel </a:t>
            </a:r>
            <a:r>
              <a:rPr lang="en-AU" i="1" dirty="0"/>
              <a:t>of serious crime </a:t>
            </a:r>
            <a:r>
              <a:rPr lang="en-AU" i="1" dirty="0" smtClean="0"/>
              <a:t>compared </a:t>
            </a:r>
            <a:r>
              <a:rPr lang="en-AU" i="1" dirty="0"/>
              <a:t>to other </a:t>
            </a:r>
            <a:r>
              <a:rPr lang="en-AU" i="1" dirty="0" smtClean="0"/>
              <a:t>jurisdictions</a:t>
            </a:r>
            <a:endParaRPr lang="en-AU" i="1" dirty="0"/>
          </a:p>
          <a:p>
            <a:r>
              <a:rPr lang="en-AU" sz="2800" dirty="0" smtClean="0"/>
              <a:t>Serious crimes per 100 000 people (2011)</a:t>
            </a:r>
          </a:p>
          <a:p>
            <a:pPr marL="0" indent="0">
              <a:buNone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478F07-4275-401B-910C-F1D1E618F647}" type="slidenum">
              <a:rPr lang="en-AU" smtClean="0"/>
              <a:pPr>
                <a:defRPr/>
              </a:pPr>
              <a:t>22</a:t>
            </a:fld>
            <a:endParaRPr lang="en-AU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2492468761"/>
              </p:ext>
            </p:extLst>
          </p:nvPr>
        </p:nvGraphicFramePr>
        <p:xfrm>
          <a:off x="1115616" y="2492896"/>
          <a:ext cx="5832648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50109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3200" dirty="0"/>
              <a:t>Criterion 3 - Crime prevention </a:t>
            </a:r>
            <a:r>
              <a:rPr lang="en-AU" sz="3200" dirty="0" smtClean="0"/>
              <a:t>(#3)</a:t>
            </a:r>
            <a:endParaRPr lang="en-AU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AU" i="1" dirty="0" smtClean="0"/>
              <a:t>Had police been effective at reducing the incidence of serious crimes over time?</a:t>
            </a:r>
          </a:p>
          <a:p>
            <a:pPr marL="0" indent="0">
              <a:buNone/>
            </a:pPr>
            <a:endParaRPr lang="en-AU" sz="800" i="1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AU" sz="2800" dirty="0"/>
              <a:t>C</a:t>
            </a:r>
            <a:r>
              <a:rPr lang="en-AU" sz="2800" dirty="0" smtClean="0"/>
              <a:t>ausal relationship difficult to determine (NSW Bureau of Crime Statistics and Research)</a:t>
            </a:r>
          </a:p>
          <a:p>
            <a:pPr>
              <a:buFont typeface="Arial" panose="020B0604020202020204" pitchFamily="34" charset="0"/>
              <a:buChar char="•"/>
            </a:pPr>
            <a:endParaRPr lang="en-AU" sz="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AU" sz="2800" dirty="0" smtClean="0"/>
              <a:t>We analysed two sets of data:</a:t>
            </a:r>
          </a:p>
          <a:p>
            <a:pPr marL="514350" indent="-514350">
              <a:buAutoNum type="arabicPeriod"/>
            </a:pPr>
            <a:r>
              <a:rPr lang="en-AU" sz="2800" dirty="0" smtClean="0"/>
              <a:t>Trends in serious crime</a:t>
            </a:r>
          </a:p>
          <a:p>
            <a:pPr marL="514350" indent="-514350">
              <a:buAutoNum type="arabicPeriod"/>
            </a:pPr>
            <a:r>
              <a:rPr lang="en-AU" sz="2800" dirty="0" smtClean="0"/>
              <a:t>Funding for community support work </a:t>
            </a:r>
            <a:endParaRPr lang="en-AU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478F07-4275-401B-910C-F1D1E618F647}" type="slidenum">
              <a:rPr lang="en-AU" smtClean="0"/>
              <a:pPr>
                <a:defRPr/>
              </a:pPr>
              <a:t>23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9334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en-AU" sz="3200" dirty="0"/>
              <a:t>Criterion 3 - Crime prevention </a:t>
            </a:r>
            <a:r>
              <a:rPr lang="en-AU" sz="3200" dirty="0" smtClean="0"/>
              <a:t>(#4)</a:t>
            </a:r>
            <a:endParaRPr lang="en-AU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196752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AU" i="1" dirty="0"/>
              <a:t>Trends in serious crime</a:t>
            </a:r>
          </a:p>
          <a:p>
            <a:pPr marL="0" indent="0">
              <a:buNone/>
            </a:pPr>
            <a:r>
              <a:rPr lang="en-AU" sz="2800" dirty="0" smtClean="0"/>
              <a:t>Number of serious crimes 1998-99 to 2012-13</a:t>
            </a:r>
          </a:p>
          <a:p>
            <a:pPr marL="0" indent="0">
              <a:buNone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478F07-4275-401B-910C-F1D1E618F647}" type="slidenum">
              <a:rPr lang="en-AU" smtClean="0"/>
              <a:pPr>
                <a:defRPr/>
              </a:pPr>
              <a:t>24</a:t>
            </a:fld>
            <a:endParaRPr lang="en-AU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3736773"/>
              </p:ext>
            </p:extLst>
          </p:nvPr>
        </p:nvGraphicFramePr>
        <p:xfrm>
          <a:off x="827584" y="2420888"/>
          <a:ext cx="6143342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44736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3200" dirty="0"/>
              <a:t>Criterion 3 - Crime prevention </a:t>
            </a:r>
            <a:r>
              <a:rPr lang="en-AU" sz="3200" dirty="0" smtClean="0"/>
              <a:t>(#5)</a:t>
            </a:r>
            <a:endParaRPr lang="en-AU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AU" sz="2800" i="1" dirty="0" smtClean="0"/>
              <a:t>Public Safety – Support to the Community (includes police patrols and work with community organisations)</a:t>
            </a:r>
          </a:p>
          <a:p>
            <a:pPr marL="0" indent="0">
              <a:buNone/>
            </a:pPr>
            <a:endParaRPr lang="en-AU" sz="2800" i="1" dirty="0"/>
          </a:p>
          <a:p>
            <a:pPr marL="0" indent="0">
              <a:buNone/>
            </a:pPr>
            <a:endParaRPr lang="en-AU" sz="28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478F07-4275-401B-910C-F1D1E618F647}" type="slidenum">
              <a:rPr lang="en-AU" smtClean="0"/>
              <a:pPr>
                <a:defRPr/>
              </a:pPr>
              <a:t>25</a:t>
            </a:fld>
            <a:endParaRPr lang="en-A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8319" y="2492896"/>
            <a:ext cx="6001354" cy="36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20600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3200" dirty="0"/>
              <a:t>Criterion 3 - Crime prevention </a:t>
            </a:r>
            <a:r>
              <a:rPr lang="en-AU" sz="3200" dirty="0" smtClean="0"/>
              <a:t>(#6)</a:t>
            </a:r>
            <a:endParaRPr lang="en-AU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i="1" dirty="0" smtClean="0"/>
              <a:t>Have programs been evidence based, effective and raised community awareness?</a:t>
            </a:r>
          </a:p>
          <a:p>
            <a:pPr marL="0" indent="0">
              <a:buNone/>
            </a:pPr>
            <a:endParaRPr lang="en-AU" i="1" dirty="0"/>
          </a:p>
          <a:p>
            <a:pPr marL="514350" indent="-514350">
              <a:buAutoNum type="arabicPeriod"/>
            </a:pPr>
            <a:r>
              <a:rPr lang="en-AU" i="1" dirty="0" smtClean="0"/>
              <a:t>Operation Unification </a:t>
            </a:r>
            <a:r>
              <a:rPr lang="en-AU" dirty="0"/>
              <a:t>–</a:t>
            </a:r>
            <a:r>
              <a:rPr lang="en-AU" dirty="0" smtClean="0"/>
              <a:t> Firearms</a:t>
            </a:r>
          </a:p>
          <a:p>
            <a:pPr marL="514350" indent="-514350">
              <a:buAutoNum type="arabicPeriod"/>
            </a:pPr>
            <a:r>
              <a:rPr lang="en-AU" i="1" dirty="0" smtClean="0"/>
              <a:t>Operation Icarus </a:t>
            </a:r>
            <a:r>
              <a:rPr lang="en-AU" dirty="0" smtClean="0"/>
              <a:t>– Arson at Bridgewater</a:t>
            </a:r>
          </a:p>
          <a:p>
            <a:pPr marL="514350" indent="-514350">
              <a:buAutoNum type="arabicPeriod"/>
            </a:pPr>
            <a:r>
              <a:rPr lang="en-AU" dirty="0" smtClean="0"/>
              <a:t>Inter-Agency Support Teams – youth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478F07-4275-401B-910C-F1D1E618F647}" type="slidenum">
              <a:rPr lang="en-AU" smtClean="0"/>
              <a:pPr>
                <a:defRPr/>
              </a:pPr>
              <a:t>26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37375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3200" dirty="0"/>
              <a:t>Criterion 3 - Crime prevention </a:t>
            </a:r>
            <a:r>
              <a:rPr lang="en-AU" sz="3200" dirty="0" smtClean="0"/>
              <a:t>(#7)</a:t>
            </a:r>
            <a:endParaRPr lang="en-AU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AU" dirty="0" smtClean="0"/>
              <a:t>Operation Unification</a:t>
            </a:r>
          </a:p>
          <a:p>
            <a:pPr marL="0" indent="0">
              <a:buNone/>
            </a:pPr>
            <a:endParaRPr lang="en-AU" sz="800" i="1" dirty="0" smtClean="0"/>
          </a:p>
          <a:p>
            <a:r>
              <a:rPr lang="en-AU" sz="2400" dirty="0" smtClean="0"/>
              <a:t>Illegal firearms – organised crime</a:t>
            </a:r>
          </a:p>
          <a:p>
            <a:r>
              <a:rPr lang="en-AU" sz="2400" dirty="0"/>
              <a:t>P</a:t>
            </a:r>
            <a:r>
              <a:rPr lang="en-AU" sz="2400" dirty="0" smtClean="0"/>
              <a:t>ublic calls Crime Stoppers – 2 week period</a:t>
            </a:r>
          </a:p>
          <a:p>
            <a:r>
              <a:rPr lang="en-AU" sz="2400" dirty="0" smtClean="0"/>
              <a:t>Evidence – </a:t>
            </a:r>
            <a:r>
              <a:rPr lang="en-AU" sz="2400" i="1" dirty="0" smtClean="0"/>
              <a:t>Firearms Act 1996</a:t>
            </a:r>
          </a:p>
          <a:p>
            <a:r>
              <a:rPr lang="en-AU" sz="2400" dirty="0" smtClean="0"/>
              <a:t>21 calls compared to usual 4</a:t>
            </a:r>
          </a:p>
          <a:p>
            <a:r>
              <a:rPr lang="en-AU" sz="2400" dirty="0" smtClean="0"/>
              <a:t>33 firearms seized</a:t>
            </a:r>
          </a:p>
          <a:p>
            <a:r>
              <a:rPr lang="en-AU" sz="2400" dirty="0" smtClean="0"/>
              <a:t>17 people charged</a:t>
            </a:r>
          </a:p>
          <a:p>
            <a:r>
              <a:rPr lang="en-AU" sz="2400" dirty="0" smtClean="0"/>
              <a:t>Successful, needs performance targets</a:t>
            </a:r>
            <a:endParaRPr lang="en-AU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478F07-4275-401B-910C-F1D1E618F647}" type="slidenum">
              <a:rPr lang="en-AU" smtClean="0"/>
              <a:pPr>
                <a:defRPr/>
              </a:pPr>
              <a:t>27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80988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3200" dirty="0"/>
              <a:t>Criterion 3 - Crime prevention </a:t>
            </a:r>
            <a:r>
              <a:rPr lang="en-AU" sz="3200" dirty="0" smtClean="0"/>
              <a:t>(#8)</a:t>
            </a:r>
            <a:endParaRPr lang="en-AU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AU" dirty="0" smtClean="0"/>
              <a:t>Operation Icarus</a:t>
            </a:r>
          </a:p>
          <a:p>
            <a:pPr marL="0" indent="0">
              <a:buNone/>
            </a:pPr>
            <a:endParaRPr lang="en-AU" sz="800" i="1" dirty="0" smtClean="0"/>
          </a:p>
          <a:p>
            <a:r>
              <a:rPr lang="en-AU" sz="2800" dirty="0" smtClean="0"/>
              <a:t>Bridgewater arson prevention (5 year program)</a:t>
            </a:r>
          </a:p>
          <a:p>
            <a:r>
              <a:rPr lang="en-AU" sz="2800" dirty="0" smtClean="0"/>
              <a:t>Focus on Housing Tasmania Properties</a:t>
            </a:r>
          </a:p>
          <a:p>
            <a:r>
              <a:rPr lang="en-AU" sz="2800" dirty="0"/>
              <a:t>S</a:t>
            </a:r>
            <a:r>
              <a:rPr lang="en-AU" sz="2800" dirty="0" smtClean="0"/>
              <a:t>igns, patrols, surveillance cameras, bail checks</a:t>
            </a:r>
          </a:p>
          <a:p>
            <a:r>
              <a:rPr lang="en-AU" sz="2800" dirty="0" smtClean="0"/>
              <a:t>No research or evidence</a:t>
            </a:r>
          </a:p>
          <a:p>
            <a:r>
              <a:rPr lang="en-AU" sz="2800" dirty="0" smtClean="0"/>
              <a:t>No success in raising community awareness</a:t>
            </a:r>
          </a:p>
          <a:p>
            <a:r>
              <a:rPr lang="en-AU" sz="2800" dirty="0" smtClean="0"/>
              <a:t>Needs performance targets</a:t>
            </a:r>
            <a:endParaRPr lang="en-AU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478F07-4275-401B-910C-F1D1E618F647}" type="slidenum">
              <a:rPr lang="en-AU" smtClean="0"/>
              <a:pPr>
                <a:defRPr/>
              </a:pPr>
              <a:t>28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49814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EAE9CB3-7B14-43F5-A555-12492D53401C}" type="slidenum">
              <a:rPr lang="en-AU" smtClean="0">
                <a:latin typeface="Chantilly-Light"/>
              </a:rPr>
              <a:pPr/>
              <a:t>2</a:t>
            </a:fld>
            <a:endParaRPr lang="en-AU" smtClean="0">
              <a:latin typeface="Chantilly-Light"/>
            </a:endParaRP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dirty="0" smtClean="0"/>
              <a:t>Audit objective</a:t>
            </a:r>
            <a:endParaRPr lang="en-US" dirty="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Tx/>
              <a:buNone/>
            </a:pPr>
            <a:r>
              <a:rPr lang="en-AU" dirty="0" smtClean="0"/>
              <a:t>“To assess the effectiveness of police — 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AU" sz="3200" u="sng" dirty="0"/>
              <a:t>i</a:t>
            </a:r>
            <a:r>
              <a:rPr lang="en-AU" sz="3200" u="sng" dirty="0" smtClean="0"/>
              <a:t>nvestigations</a:t>
            </a:r>
            <a:r>
              <a:rPr lang="en-AU" sz="3200" dirty="0" smtClean="0"/>
              <a:t> into serious crime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AU" sz="3200" dirty="0" smtClean="0"/>
              <a:t>preparation of </a:t>
            </a:r>
            <a:r>
              <a:rPr lang="en-AU" sz="3200" u="sng" dirty="0" smtClean="0"/>
              <a:t>prosecution briefs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AU" sz="3200" dirty="0"/>
              <a:t>actions undertaken to </a:t>
            </a:r>
            <a:r>
              <a:rPr lang="en-AU" sz="3200" u="sng" dirty="0"/>
              <a:t>reduce the incidence </a:t>
            </a:r>
            <a:r>
              <a:rPr lang="en-AU" sz="3200" dirty="0"/>
              <a:t>of serious </a:t>
            </a:r>
            <a:r>
              <a:rPr lang="en-AU" sz="3200" dirty="0" smtClean="0"/>
              <a:t>crime”</a:t>
            </a:r>
          </a:p>
          <a:p>
            <a:pPr eaLnBrk="1" hangingPunct="1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3200" dirty="0"/>
              <a:t>Criterion 3 - Crime </a:t>
            </a:r>
            <a:r>
              <a:rPr lang="en-AU" sz="3200" dirty="0" smtClean="0"/>
              <a:t>prevention</a:t>
            </a:r>
            <a:r>
              <a:rPr lang="en-AU" sz="3200" dirty="0"/>
              <a:t> </a:t>
            </a:r>
            <a:r>
              <a:rPr lang="en-AU" sz="3200" dirty="0" smtClean="0"/>
              <a:t>(#9)</a:t>
            </a:r>
            <a:endParaRPr lang="en-AU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i="1" dirty="0" smtClean="0"/>
              <a:t>Arson offences against private and HT properties</a:t>
            </a:r>
          </a:p>
          <a:p>
            <a:pPr marL="0" indent="0">
              <a:buNone/>
            </a:pPr>
            <a:endParaRPr lang="en-AU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478F07-4275-401B-910C-F1D1E618F647}" type="slidenum">
              <a:rPr lang="en-AU" smtClean="0"/>
              <a:pPr>
                <a:defRPr/>
              </a:pPr>
              <a:t>29</a:t>
            </a:fld>
            <a:endParaRPr lang="en-AU"/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204864"/>
            <a:ext cx="6120680" cy="374441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07134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3200" dirty="0"/>
              <a:t>Criterion 3 - Crime </a:t>
            </a:r>
            <a:r>
              <a:rPr lang="en-AU" sz="3200" dirty="0" smtClean="0"/>
              <a:t>prevention</a:t>
            </a:r>
            <a:r>
              <a:rPr lang="en-AU" sz="3200" dirty="0"/>
              <a:t> </a:t>
            </a:r>
            <a:r>
              <a:rPr lang="en-AU" sz="3200" dirty="0" smtClean="0"/>
              <a:t>(#10)</a:t>
            </a:r>
            <a:endParaRPr lang="en-AU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i="1" dirty="0" smtClean="0"/>
              <a:t>Inter-Agency Support Teams</a:t>
            </a:r>
          </a:p>
          <a:p>
            <a:pPr marL="0" indent="0">
              <a:buNone/>
            </a:pPr>
            <a:r>
              <a:rPr lang="en-AU" sz="2800" dirty="0" smtClean="0"/>
              <a:t>Committees of service providers for youth with two or more of:</a:t>
            </a:r>
          </a:p>
          <a:p>
            <a:r>
              <a:rPr lang="en-AU" sz="2400" dirty="0" smtClean="0"/>
              <a:t>Mental health issues</a:t>
            </a:r>
          </a:p>
          <a:p>
            <a:r>
              <a:rPr lang="en-AU" sz="2400" dirty="0" smtClean="0"/>
              <a:t>Alcohol/ drug use</a:t>
            </a:r>
          </a:p>
          <a:p>
            <a:r>
              <a:rPr lang="en-AU" sz="2400" dirty="0" smtClean="0"/>
              <a:t>Family violence</a:t>
            </a:r>
          </a:p>
          <a:p>
            <a:r>
              <a:rPr lang="en-AU" sz="2400" dirty="0" smtClean="0"/>
              <a:t>Accommodation issues</a:t>
            </a:r>
          </a:p>
          <a:p>
            <a:r>
              <a:rPr lang="en-AU" sz="2400" dirty="0" smtClean="0"/>
              <a:t>Education problems</a:t>
            </a:r>
          </a:p>
          <a:p>
            <a:r>
              <a:rPr lang="en-AU" sz="2400" dirty="0" smtClean="0"/>
              <a:t>Offending</a:t>
            </a:r>
            <a:endParaRPr lang="en-AU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478F07-4275-401B-910C-F1D1E618F647}" type="slidenum">
              <a:rPr lang="en-AU" smtClean="0"/>
              <a:pPr>
                <a:defRPr/>
              </a:pPr>
              <a:t>30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04417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3200" dirty="0"/>
              <a:t>Criterion 3 - Crime prevention </a:t>
            </a:r>
            <a:r>
              <a:rPr lang="en-AU" sz="3200" dirty="0" smtClean="0"/>
              <a:t>(#11)</a:t>
            </a:r>
            <a:endParaRPr lang="en-AU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i="1" dirty="0" smtClean="0"/>
              <a:t>Inter-Agency Support Teams objectives</a:t>
            </a:r>
          </a:p>
          <a:p>
            <a:pPr marL="0" indent="0">
              <a:buNone/>
            </a:pPr>
            <a:endParaRPr lang="en-AU" sz="800" dirty="0" smtClean="0"/>
          </a:p>
          <a:p>
            <a:r>
              <a:rPr lang="en-AU" sz="2800" dirty="0" smtClean="0"/>
              <a:t>Reduction in behaviours that lead to interaction with youth justice system</a:t>
            </a:r>
          </a:p>
          <a:p>
            <a:endParaRPr lang="en-AU" sz="800" dirty="0" smtClean="0"/>
          </a:p>
          <a:p>
            <a:r>
              <a:rPr lang="en-AU" sz="2800" dirty="0" smtClean="0"/>
              <a:t>Enhancement of protective factors that encourage improved behaviour (i.e. regular attendance at school)</a:t>
            </a:r>
          </a:p>
          <a:p>
            <a:endParaRPr lang="en-AU" sz="800" dirty="0" smtClean="0"/>
          </a:p>
          <a:p>
            <a:r>
              <a:rPr lang="en-AU" sz="2800" dirty="0" smtClean="0"/>
              <a:t>More coordinated support for children and families</a:t>
            </a:r>
            <a:endParaRPr lang="en-AU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478F07-4275-401B-910C-F1D1E618F647}" type="slidenum">
              <a:rPr lang="en-AU" smtClean="0"/>
              <a:pPr>
                <a:defRPr/>
              </a:pPr>
              <a:t>31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12503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en-AU" sz="3200" dirty="0"/>
              <a:t>Criterion 3 - Crime prevention programs		#</a:t>
            </a:r>
            <a:r>
              <a:rPr lang="en-AU" sz="3200" dirty="0" smtClean="0"/>
              <a:t>12</a:t>
            </a:r>
            <a:endParaRPr lang="en-AU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AU" i="1" dirty="0"/>
              <a:t>Inter-Agency Support </a:t>
            </a:r>
            <a:r>
              <a:rPr lang="en-AU" i="1" dirty="0" smtClean="0"/>
              <a:t>Teams success</a:t>
            </a:r>
          </a:p>
          <a:p>
            <a:pPr marL="0" indent="0">
              <a:buNone/>
            </a:pPr>
            <a:endParaRPr lang="en-AU" sz="800" i="1" dirty="0" smtClean="0"/>
          </a:p>
          <a:p>
            <a:r>
              <a:rPr lang="en-AU" sz="2800" dirty="0"/>
              <a:t>E</a:t>
            </a:r>
            <a:r>
              <a:rPr lang="en-AU" sz="2800" dirty="0" smtClean="0"/>
              <a:t>vidence – risk factors (i.e. disrupted families, single and teenage parenting) can lead youth to crime</a:t>
            </a:r>
          </a:p>
          <a:p>
            <a:endParaRPr lang="en-AU" sz="800" dirty="0" smtClean="0"/>
          </a:p>
          <a:p>
            <a:r>
              <a:rPr lang="en-AU" sz="2800" dirty="0" smtClean="0"/>
              <a:t>Not designed to improve broader community understanding of youth issues</a:t>
            </a:r>
          </a:p>
          <a:p>
            <a:endParaRPr lang="en-AU" sz="800" dirty="0" smtClean="0"/>
          </a:p>
          <a:p>
            <a:r>
              <a:rPr lang="en-AU" sz="2800" dirty="0" smtClean="0"/>
              <a:t>Better collaboration between agencies</a:t>
            </a:r>
            <a:endParaRPr lang="en-AU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478F07-4275-401B-910C-F1D1E618F647}" type="slidenum">
              <a:rPr lang="en-AU" smtClean="0"/>
              <a:pPr>
                <a:defRPr/>
              </a:pPr>
              <a:t>32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19223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3200" dirty="0"/>
              <a:t>Criterion 3 - Crime prevention programs		#</a:t>
            </a:r>
            <a:r>
              <a:rPr lang="en-AU" sz="3200" dirty="0" smtClean="0"/>
              <a:t>13</a:t>
            </a:r>
            <a:endParaRPr lang="en-AU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AU" i="1" dirty="0" smtClean="0"/>
              <a:t>IASTs – exits by category</a:t>
            </a:r>
          </a:p>
          <a:p>
            <a:r>
              <a:rPr lang="en-AU" dirty="0" smtClean="0"/>
              <a:t>57 per cent – stable, no further support</a:t>
            </a:r>
          </a:p>
          <a:p>
            <a:r>
              <a:rPr lang="en-AU" dirty="0" smtClean="0"/>
              <a:t>30 per cent – stable, single agency support</a:t>
            </a:r>
          </a:p>
          <a:p>
            <a:r>
              <a:rPr lang="en-AU" dirty="0" smtClean="0"/>
              <a:t>11 per cent </a:t>
            </a:r>
            <a:r>
              <a:rPr lang="en-AU" dirty="0"/>
              <a:t>–</a:t>
            </a:r>
            <a:r>
              <a:rPr lang="en-AU" dirty="0" smtClean="0"/>
              <a:t> not willing to engage</a:t>
            </a:r>
          </a:p>
          <a:p>
            <a:r>
              <a:rPr lang="en-AU" dirty="0" smtClean="0"/>
              <a:t>2 per cent – consent withdrawn</a:t>
            </a:r>
          </a:p>
          <a:p>
            <a:r>
              <a:rPr lang="en-AU" b="1" dirty="0"/>
              <a:t>Recommendation </a:t>
            </a:r>
            <a:r>
              <a:rPr lang="en-AU" b="1" dirty="0" smtClean="0"/>
              <a:t>2</a:t>
            </a:r>
            <a:r>
              <a:rPr lang="en-AU" dirty="0" smtClean="0"/>
              <a:t> </a:t>
            </a:r>
            <a:r>
              <a:rPr lang="en-AU" b="1" dirty="0"/>
              <a:t>– </a:t>
            </a:r>
            <a:r>
              <a:rPr lang="en-AU" b="1" dirty="0" smtClean="0"/>
              <a:t>performance targets for all substantial prevention programs</a:t>
            </a:r>
            <a:endParaRPr lang="en-AU" dirty="0" smtClean="0"/>
          </a:p>
          <a:p>
            <a:pPr marL="0" indent="0">
              <a:buNone/>
            </a:pPr>
            <a:endParaRPr lang="en-AU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478F07-4275-401B-910C-F1D1E618F647}" type="slidenum">
              <a:rPr lang="en-AU" smtClean="0"/>
              <a:pPr>
                <a:defRPr/>
              </a:pPr>
              <a:t>33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88522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Recommendations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 smtClean="0"/>
              <a:t>1. All </a:t>
            </a:r>
            <a:r>
              <a:rPr lang="en-AU" dirty="0"/>
              <a:t>files be checked and DPP correspondence </a:t>
            </a:r>
            <a:r>
              <a:rPr lang="en-AU" dirty="0" smtClean="0"/>
              <a:t>                      include statement</a:t>
            </a:r>
            <a:endParaRPr lang="en-AU" dirty="0"/>
          </a:p>
          <a:p>
            <a:pPr marL="0" indent="0">
              <a:buNone/>
            </a:pPr>
            <a:r>
              <a:rPr lang="en-AU" dirty="0" smtClean="0"/>
              <a:t>2. Performance measures for all substantial prevention programs</a:t>
            </a:r>
          </a:p>
          <a:p>
            <a:pPr marL="0" indent="0">
              <a:buNone/>
            </a:pPr>
            <a:endParaRPr lang="en-AU" dirty="0" smtClean="0"/>
          </a:p>
          <a:p>
            <a:r>
              <a:rPr lang="en-AU" dirty="0" smtClean="0"/>
              <a:t>Police have agreed to implement quickly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478F07-4275-401B-910C-F1D1E618F647}" type="slidenum">
              <a:rPr lang="en-AU" smtClean="0"/>
              <a:pPr>
                <a:defRPr/>
              </a:pPr>
              <a:t>34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31332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9AC48AB-1A91-4D8C-B31E-57BD401792B0}" type="slidenum">
              <a:rPr lang="en-AU" smtClean="0">
                <a:latin typeface="Chantilly-Light"/>
              </a:rPr>
              <a:pPr/>
              <a:t>35</a:t>
            </a:fld>
            <a:endParaRPr lang="en-AU" smtClean="0">
              <a:latin typeface="Chantilly-Light"/>
            </a:endParaRP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dirty="0" smtClean="0"/>
              <a:t>Follow-up</a:t>
            </a:r>
            <a:endParaRPr lang="en-US" dirty="0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en-AU" dirty="0" smtClean="0"/>
          </a:p>
          <a:p>
            <a:pPr eaLnBrk="1" hangingPunct="1">
              <a:buFontTx/>
              <a:buNone/>
            </a:pPr>
            <a:endParaRPr lang="en-AU" dirty="0"/>
          </a:p>
          <a:p>
            <a:pPr eaLnBrk="1" hangingPunct="1">
              <a:buFontTx/>
              <a:buNone/>
            </a:pPr>
            <a:endParaRPr lang="en-AU" dirty="0" smtClean="0"/>
          </a:p>
          <a:p>
            <a:pPr algn="ctr" eaLnBrk="1" hangingPunct="1">
              <a:buFontTx/>
              <a:buNone/>
            </a:pPr>
            <a:r>
              <a:rPr lang="en-AU" dirty="0" smtClean="0"/>
              <a:t>Revisit recommendations in two years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en-AU" dirty="0" smtClean="0"/>
              <a:t>Current audits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AU" sz="2800" dirty="0" smtClean="0"/>
              <a:t>Alcohol</a:t>
            </a:r>
            <a:r>
              <a:rPr lang="en-AU" sz="2800" dirty="0"/>
              <a:t>, Tobacco and Other Drug Services: five-year plan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2800" dirty="0"/>
              <a:t>Radio communication networks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2800" dirty="0" smtClean="0"/>
              <a:t>Security </a:t>
            </a:r>
            <a:r>
              <a:rPr lang="en-AU" sz="2800" dirty="0"/>
              <a:t>of Information and Communications Technology (ICT) infrastructure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2800" dirty="0"/>
              <a:t>Motor vehicle fleet usage and </a:t>
            </a:r>
            <a:r>
              <a:rPr lang="en-AU" sz="2800" dirty="0" smtClean="0"/>
              <a:t>management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2800" dirty="0" smtClean="0"/>
              <a:t>Teacher quality in high schools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2800" dirty="0" smtClean="0"/>
              <a:t>Quality of Metro services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2800" dirty="0" smtClean="0"/>
              <a:t>Follow-up audit – October 2009 to September 2011</a:t>
            </a:r>
            <a:endParaRPr lang="en-AU" sz="2800" dirty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478F07-4275-401B-910C-F1D1E618F647}" type="slidenum">
              <a:rPr lang="en-AU" smtClean="0"/>
              <a:pPr>
                <a:defRPr/>
              </a:pPr>
              <a:t>36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69207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BAEFFDA-9136-4C75-975D-F1F63C923001}" type="slidenum">
              <a:rPr lang="en-AU" smtClean="0">
                <a:latin typeface="Chantilly-Light"/>
              </a:rPr>
              <a:pPr/>
              <a:t>37</a:t>
            </a:fld>
            <a:endParaRPr lang="en-AU" smtClean="0">
              <a:latin typeface="Chantilly-Light"/>
            </a:endParaRP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924175"/>
            <a:ext cx="8229600" cy="1143000"/>
          </a:xfrm>
        </p:spPr>
        <p:txBody>
          <a:bodyPr/>
          <a:lstStyle/>
          <a:p>
            <a:pPr eaLnBrk="1" hangingPunct="1"/>
            <a:r>
              <a:rPr lang="en-AU" dirty="0" smtClean="0"/>
              <a:t>Thanks for your attendance!</a:t>
            </a:r>
            <a:br>
              <a:rPr lang="en-AU" dirty="0" smtClean="0"/>
            </a:br>
            <a:r>
              <a:rPr lang="en-AU" dirty="0"/>
              <a:t/>
            </a:r>
            <a:br>
              <a:rPr lang="en-AU" dirty="0"/>
            </a:br>
            <a:r>
              <a:rPr lang="en-AU" dirty="0" smtClean="0"/>
              <a:t>Any further questions?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B3E383D-CB00-40AC-ADE9-8E372060C42C}" type="slidenum">
              <a:rPr lang="en-AU" smtClean="0">
                <a:latin typeface="Chantilly-Light"/>
              </a:rPr>
              <a:pPr/>
              <a:t>3</a:t>
            </a:fld>
            <a:endParaRPr lang="en-AU" smtClean="0">
              <a:latin typeface="Chantilly-Light"/>
            </a:endParaRP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dirty="0" smtClean="0"/>
              <a:t>Audit </a:t>
            </a:r>
            <a:r>
              <a:rPr lang="en-AU" dirty="0"/>
              <a:t>scope: </a:t>
            </a:r>
            <a:r>
              <a:rPr lang="en-AU" dirty="0" smtClean="0"/>
              <a:t>who, when?</a:t>
            </a:r>
            <a:endParaRPr lang="en-US" dirty="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2348880"/>
            <a:ext cx="8229600" cy="2520280"/>
          </a:xfrm>
        </p:spPr>
        <p:txBody>
          <a:bodyPr/>
          <a:lstStyle/>
          <a:p>
            <a:pPr eaLnBrk="1" hangingPunct="1"/>
            <a:endParaRPr lang="en-AU" sz="600" dirty="0" smtClean="0"/>
          </a:p>
          <a:p>
            <a:pPr marL="0" indent="0" eaLnBrk="1" hangingPunct="1">
              <a:buNone/>
            </a:pPr>
            <a:r>
              <a:rPr lang="en-AU" dirty="0" smtClean="0"/>
              <a:t>1.  Who?: </a:t>
            </a:r>
            <a:r>
              <a:rPr lang="en-AU" sz="3200" dirty="0" smtClean="0"/>
              <a:t>Tasmania Police, input from DPP</a:t>
            </a:r>
            <a:endParaRPr lang="en-AU" sz="3200" dirty="0" smtClean="0">
              <a:solidFill>
                <a:srgbClr val="FF0000"/>
              </a:solidFill>
            </a:endParaRPr>
          </a:p>
          <a:p>
            <a:pPr marL="0" indent="0" eaLnBrk="1" hangingPunct="1">
              <a:buNone/>
            </a:pPr>
            <a:endParaRPr lang="en-AU" sz="3200" dirty="0" smtClean="0"/>
          </a:p>
          <a:p>
            <a:pPr marL="0" indent="0" eaLnBrk="1" hangingPunct="1">
              <a:buNone/>
            </a:pPr>
            <a:r>
              <a:rPr lang="en-AU" dirty="0"/>
              <a:t>2</a:t>
            </a:r>
            <a:r>
              <a:rPr lang="en-AU" dirty="0" smtClean="0"/>
              <a:t>. When?: 2008-09 to 2012-13</a:t>
            </a:r>
            <a:endParaRPr lang="en-AU" sz="3200" dirty="0" smtClean="0"/>
          </a:p>
          <a:p>
            <a:pPr marL="514350" indent="-514350" eaLnBrk="1" hangingPunct="1">
              <a:buAutoNum type="arabicPeriod" startAt="2"/>
            </a:pPr>
            <a:endParaRPr lang="en-AU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How we audited Tasmania Police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Developed audit criteria</a:t>
            </a:r>
          </a:p>
          <a:p>
            <a:r>
              <a:rPr lang="en-AU" dirty="0" smtClean="0"/>
              <a:t>Interviewed senior police</a:t>
            </a:r>
          </a:p>
          <a:p>
            <a:r>
              <a:rPr lang="en-AU" dirty="0" smtClean="0"/>
              <a:t>Interviewed DPP</a:t>
            </a:r>
          </a:p>
          <a:p>
            <a:r>
              <a:rPr lang="en-AU" dirty="0" smtClean="0"/>
              <a:t>Analysed statistics and government reports</a:t>
            </a:r>
          </a:p>
          <a:p>
            <a:r>
              <a:rPr lang="en-AU" dirty="0" smtClean="0"/>
              <a:t>Reviewed police files</a:t>
            </a:r>
          </a:p>
          <a:p>
            <a:r>
              <a:rPr lang="en-AU" dirty="0" smtClean="0"/>
              <a:t>Reviewed Tasmania Police Manual, independent reports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478F07-4275-401B-910C-F1D1E618F647}" type="slidenum">
              <a:rPr lang="en-AU" smtClean="0"/>
              <a:pPr>
                <a:defRPr/>
              </a:pPr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27918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528BAF8-9152-49B5-827C-1840F33F572A}" type="slidenum">
              <a:rPr lang="en-AU" smtClean="0">
                <a:latin typeface="Chantilly-Light"/>
              </a:rPr>
              <a:pPr/>
              <a:t>5</a:t>
            </a:fld>
            <a:endParaRPr lang="en-AU" smtClean="0">
              <a:latin typeface="Chantilly-Light"/>
            </a:endParaRP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sz="3200" dirty="0" smtClean="0"/>
              <a:t>Background to serious crime</a:t>
            </a:r>
            <a:r>
              <a:rPr lang="en-AU" sz="2400" dirty="0"/>
              <a:t>	</a:t>
            </a:r>
            <a:endParaRPr lang="en-US" sz="2400" dirty="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72816"/>
            <a:ext cx="8229600" cy="4353347"/>
          </a:xfrm>
        </p:spPr>
        <p:txBody>
          <a:bodyPr/>
          <a:lstStyle/>
          <a:p>
            <a:pPr marL="0" indent="0" eaLnBrk="1" hangingPunct="1">
              <a:buNone/>
            </a:pPr>
            <a:endParaRPr lang="en-AU" sz="1000" dirty="0" smtClean="0"/>
          </a:p>
          <a:p>
            <a:pPr marL="0" indent="0" eaLnBrk="1" hangingPunct="1">
              <a:buNone/>
            </a:pPr>
            <a:r>
              <a:rPr lang="en-AU" i="1" dirty="0" smtClean="0"/>
              <a:t>37 types of serious crime in Tasmania</a:t>
            </a:r>
          </a:p>
          <a:p>
            <a:pPr marL="457200" lvl="1" indent="0" eaLnBrk="1" hangingPunct="1">
              <a:buNone/>
            </a:pPr>
            <a:endParaRPr lang="en-AU" dirty="0"/>
          </a:p>
          <a:p>
            <a:pPr marL="457200" lvl="1" indent="0" eaLnBrk="1" hangingPunct="1">
              <a:buNone/>
            </a:pPr>
            <a:r>
              <a:rPr lang="en-AU" dirty="0" smtClean="0"/>
              <a:t>1. Crimes against the person (i.e. murder, manslaughter, assault, rape, robbery)</a:t>
            </a:r>
          </a:p>
          <a:p>
            <a:pPr marL="457200" lvl="1" indent="0" eaLnBrk="1" hangingPunct="1">
              <a:buNone/>
            </a:pPr>
            <a:endParaRPr lang="en-AU" dirty="0" smtClean="0"/>
          </a:p>
          <a:p>
            <a:pPr marL="457200" lvl="1" indent="0" eaLnBrk="1" hangingPunct="1">
              <a:buNone/>
            </a:pPr>
            <a:r>
              <a:rPr lang="en-AU" dirty="0" smtClean="0"/>
              <a:t>2. Crimes against property above $50k (i.e. burglary, stealing)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AU" sz="5400" dirty="0" smtClean="0"/>
              <a:t>Criterion 1</a:t>
            </a:r>
          </a:p>
          <a:p>
            <a:pPr marL="0" indent="0" algn="ctr">
              <a:buNone/>
            </a:pPr>
            <a:r>
              <a:rPr lang="en-AU" sz="5400" dirty="0" smtClean="0"/>
              <a:t>Police investigations</a:t>
            </a:r>
            <a:endParaRPr lang="en-AU" sz="5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478F07-4275-401B-910C-F1D1E618F647}" type="slidenum">
              <a:rPr lang="en-AU" smtClean="0"/>
              <a:pPr>
                <a:defRPr/>
              </a:pPr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43842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3200" dirty="0" smtClean="0"/>
              <a:t>Criterion 1 - Police Investigations (#1)</a:t>
            </a:r>
            <a:endParaRPr lang="en-AU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 smtClean="0"/>
              <a:t>Assessed effectiveness through six tests:</a:t>
            </a:r>
          </a:p>
          <a:p>
            <a:r>
              <a:rPr lang="en-AU" sz="2800" dirty="0" smtClean="0"/>
              <a:t>Clearance rate compared to other jurisdictions</a:t>
            </a:r>
          </a:p>
          <a:p>
            <a:r>
              <a:rPr lang="en-AU" sz="2800" dirty="0" smtClean="0"/>
              <a:t>Clearance rate over time</a:t>
            </a:r>
          </a:p>
          <a:p>
            <a:r>
              <a:rPr lang="en-AU" sz="2800" dirty="0" smtClean="0"/>
              <a:t>Cleared cases not going to trial</a:t>
            </a:r>
          </a:p>
          <a:p>
            <a:r>
              <a:rPr lang="en-AU" sz="2800" dirty="0" smtClean="0"/>
              <a:t>Uncleared crimes – appropriate attention</a:t>
            </a:r>
          </a:p>
          <a:p>
            <a:r>
              <a:rPr lang="en-AU" sz="2800" dirty="0" smtClean="0"/>
              <a:t>Clearance rates – accuracy and consistency</a:t>
            </a:r>
          </a:p>
          <a:p>
            <a:r>
              <a:rPr lang="en-AU" sz="2800" dirty="0"/>
              <a:t>I</a:t>
            </a:r>
            <a:r>
              <a:rPr lang="en-AU" sz="2800" dirty="0" smtClean="0"/>
              <a:t>nvestigation processes – internal benchmarks</a:t>
            </a:r>
          </a:p>
          <a:p>
            <a:pPr marL="0" indent="0">
              <a:buNone/>
            </a:pPr>
            <a:endParaRPr lang="en-AU" dirty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478F07-4275-401B-910C-F1D1E618F647}" type="slidenum">
              <a:rPr lang="en-AU" smtClean="0"/>
              <a:pPr>
                <a:defRPr/>
              </a:pPr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1939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167BD9C-5BA7-464B-AF60-F44F1DDDCED3}" type="slidenum">
              <a:rPr lang="en-AU" smtClean="0">
                <a:latin typeface="Chantilly-Light"/>
              </a:rPr>
              <a:pPr/>
              <a:t>8</a:t>
            </a:fld>
            <a:endParaRPr lang="en-AU" smtClean="0">
              <a:latin typeface="Chantilly-Light"/>
            </a:endParaRP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sz="3200" dirty="0" smtClean="0"/>
              <a:t>Criterion 1</a:t>
            </a:r>
            <a:r>
              <a:rPr lang="en-AU" sz="3200" dirty="0"/>
              <a:t>: </a:t>
            </a:r>
            <a:r>
              <a:rPr lang="en-AU" sz="3200" dirty="0" smtClean="0"/>
              <a:t>Police investigations</a:t>
            </a:r>
            <a:r>
              <a:rPr lang="en-AU" sz="2400" dirty="0"/>
              <a:t>	</a:t>
            </a:r>
            <a:r>
              <a:rPr lang="en-AU" sz="2400" dirty="0" smtClean="0"/>
              <a:t>(#2)</a:t>
            </a:r>
            <a:endParaRPr lang="en-US" sz="2400" dirty="0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196752"/>
            <a:ext cx="8229600" cy="4641379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AU" sz="3000" i="1" dirty="0" smtClean="0"/>
              <a:t>Clearance rate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AU" sz="3200" dirty="0" smtClean="0"/>
              <a:t>A </a:t>
            </a:r>
            <a:r>
              <a:rPr lang="en-AU" sz="3200" dirty="0"/>
              <a:t>percentage - total number crimes recorded compared to total ‘cleared</a:t>
            </a:r>
            <a:r>
              <a:rPr lang="en-AU" sz="3200" dirty="0" smtClean="0"/>
              <a:t>’ 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AU" sz="3200" dirty="0" smtClean="0"/>
              <a:t>Clearance definition: court proceedings; unable to proceed; lapsing of offence; offence withdrawn</a:t>
            </a:r>
          </a:p>
          <a:p>
            <a:pPr marL="457200" lvl="1" indent="0" eaLnBrk="1" hangingPunct="1">
              <a:buNone/>
            </a:pPr>
            <a:endParaRPr lang="en-AU" sz="2400" dirty="0"/>
          </a:p>
          <a:p>
            <a:pPr lvl="1" eaLnBrk="1" hangingPunct="1"/>
            <a:endParaRPr lang="en-A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 template">
  <a:themeElements>
    <a:clrScheme name="PP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P templat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P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PP template</Template>
  <TotalTime>4458</TotalTime>
  <Words>1181</Words>
  <Application>Microsoft Office PowerPoint</Application>
  <PresentationFormat>On-screen Show (4:3)</PresentationFormat>
  <Paragraphs>265</Paragraphs>
  <Slides>38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PP template</vt:lpstr>
      <vt:lpstr>Performance audit</vt:lpstr>
      <vt:lpstr>Why this audit? </vt:lpstr>
      <vt:lpstr>Audit objective</vt:lpstr>
      <vt:lpstr>Audit scope: who, when?</vt:lpstr>
      <vt:lpstr>How we audited Tasmania Police</vt:lpstr>
      <vt:lpstr>Background to serious crime </vt:lpstr>
      <vt:lpstr>PowerPoint Presentation</vt:lpstr>
      <vt:lpstr>Criterion 1 - Police Investigations (#1)</vt:lpstr>
      <vt:lpstr>Criterion 1: Police investigations (#2)</vt:lpstr>
      <vt:lpstr>Criterion 1 – Police investigations (#3)</vt:lpstr>
      <vt:lpstr>Criterion 1 – Police investigations (#4)</vt:lpstr>
      <vt:lpstr>Criterion 1 – Police investigations (#5)</vt:lpstr>
      <vt:lpstr>Criterion 1: Police investigations (#6)</vt:lpstr>
      <vt:lpstr>Criterion 1: Police investigations (#7)</vt:lpstr>
      <vt:lpstr>Criterion 1: Police investigations (#8)</vt:lpstr>
      <vt:lpstr>Criterion 1: Police investigations (#9)</vt:lpstr>
      <vt:lpstr>PowerPoint Presentation</vt:lpstr>
      <vt:lpstr>Criterion 2: Prosecution Briefs #1 </vt:lpstr>
      <vt:lpstr>Criterion 2: Prosecution Briefs #2</vt:lpstr>
      <vt:lpstr>Criterion 2 - Prosecution Briefs  #3</vt:lpstr>
      <vt:lpstr>PowerPoint Presentation</vt:lpstr>
      <vt:lpstr>Criterion 3 - Crime prevention (#1)</vt:lpstr>
      <vt:lpstr>Criterion 3 - Crime prevention (#2)</vt:lpstr>
      <vt:lpstr>Criterion 3 - Crime prevention (#3)</vt:lpstr>
      <vt:lpstr>Criterion 3 - Crime prevention (#4)</vt:lpstr>
      <vt:lpstr>Criterion 3 - Crime prevention (#5)</vt:lpstr>
      <vt:lpstr>Criterion 3 - Crime prevention (#6)</vt:lpstr>
      <vt:lpstr>Criterion 3 - Crime prevention (#7)</vt:lpstr>
      <vt:lpstr>Criterion 3 - Crime prevention (#8)</vt:lpstr>
      <vt:lpstr>Criterion 3 - Crime prevention (#9)</vt:lpstr>
      <vt:lpstr>Criterion 3 - Crime prevention (#10)</vt:lpstr>
      <vt:lpstr>Criterion 3 - Crime prevention (#11)</vt:lpstr>
      <vt:lpstr>Criterion 3 - Crime prevention programs  #12</vt:lpstr>
      <vt:lpstr>Criterion 3 - Crime prevention programs  #13</vt:lpstr>
      <vt:lpstr>Recommendations</vt:lpstr>
      <vt:lpstr>Follow-up</vt:lpstr>
      <vt:lpstr>Current audits</vt:lpstr>
      <vt:lpstr>Thanks for your attendance!  Any further questions?</vt:lpstr>
    </vt:vector>
  </TitlesOfParts>
  <Company>Tasmanian Audit Office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0</dc:title>
  <dc:creator>neh</dc:creator>
  <cp:lastModifiedBy>Anne Cunningham</cp:lastModifiedBy>
  <cp:revision>287</cp:revision>
  <cp:lastPrinted>2014-01-22T23:47:09Z</cp:lastPrinted>
  <dcterms:created xsi:type="dcterms:W3CDTF">2011-10-25T22:30:32Z</dcterms:created>
  <dcterms:modified xsi:type="dcterms:W3CDTF">2014-02-13T01:49:36Z</dcterms:modified>
</cp:coreProperties>
</file>